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1" r:id="rId32"/>
    <p:sldId id="292" r:id="rId33"/>
    <p:sldId id="293" r:id="rId34"/>
    <p:sldId id="295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319B5-37D4-4CFB-AF98-475B2B204C3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000C5C6-F555-4730-B60F-DD884A2268BA}">
      <dgm:prSet/>
      <dgm:spPr/>
      <dgm:t>
        <a:bodyPr/>
        <a:lstStyle/>
        <a:p>
          <a:r>
            <a:rPr lang="en-IN"/>
            <a:t>Types of databases in NoSQL</a:t>
          </a:r>
          <a:endParaRPr lang="en-IN" dirty="0"/>
        </a:p>
      </dgm:t>
    </dgm:pt>
    <dgm:pt modelId="{35970180-562D-4AAC-B614-90FF22F5062F}" type="parTrans" cxnId="{79AEAF91-FA8E-4F5C-BDA4-D54ABFBABFCE}">
      <dgm:prSet/>
      <dgm:spPr/>
      <dgm:t>
        <a:bodyPr/>
        <a:lstStyle/>
        <a:p>
          <a:endParaRPr lang="en-IN"/>
        </a:p>
      </dgm:t>
    </dgm:pt>
    <dgm:pt modelId="{47C36762-249C-4E88-A99F-DBE0750C3681}" type="sibTrans" cxnId="{79AEAF91-FA8E-4F5C-BDA4-D54ABFBABFCE}">
      <dgm:prSet/>
      <dgm:spPr/>
      <dgm:t>
        <a:bodyPr/>
        <a:lstStyle/>
        <a:p>
          <a:endParaRPr lang="en-IN"/>
        </a:p>
      </dgm:t>
    </dgm:pt>
    <dgm:pt modelId="{EC62C036-7FC5-4764-B23F-334C20DD877D}">
      <dgm:prSet/>
      <dgm:spPr/>
      <dgm:t>
        <a:bodyPr/>
        <a:lstStyle/>
        <a:p>
          <a:r>
            <a:rPr lang="en-IN" b="0" i="0">
              <a:effectLst/>
              <a:latin typeface="Inter"/>
            </a:rPr>
            <a:t>Document type databases</a:t>
          </a:r>
          <a:endParaRPr lang="en-IN" b="0" i="0" dirty="0">
            <a:effectLst/>
            <a:latin typeface="Inter"/>
          </a:endParaRPr>
        </a:p>
      </dgm:t>
    </dgm:pt>
    <dgm:pt modelId="{816BC4A9-0710-4228-B818-6087A8982BD6}" type="parTrans" cxnId="{4F4F6C2C-298B-4E31-AFB2-45FB73115CDA}">
      <dgm:prSet/>
      <dgm:spPr/>
      <dgm:t>
        <a:bodyPr/>
        <a:lstStyle/>
        <a:p>
          <a:endParaRPr lang="en-IN"/>
        </a:p>
      </dgm:t>
    </dgm:pt>
    <dgm:pt modelId="{03682BC5-33C4-4A9A-B966-5CA6994AB2CC}" type="sibTrans" cxnId="{4F4F6C2C-298B-4E31-AFB2-45FB73115CDA}">
      <dgm:prSet/>
      <dgm:spPr/>
      <dgm:t>
        <a:bodyPr/>
        <a:lstStyle/>
        <a:p>
          <a:endParaRPr lang="en-IN"/>
        </a:p>
      </dgm:t>
    </dgm:pt>
    <dgm:pt modelId="{FC517605-C699-40BD-B72B-832B834013E7}">
      <dgm:prSet/>
      <dgm:spPr/>
      <dgm:t>
        <a:bodyPr/>
        <a:lstStyle/>
        <a:p>
          <a:r>
            <a:rPr lang="en-IN" b="0" i="0">
              <a:effectLst/>
              <a:latin typeface="Inter"/>
            </a:rPr>
            <a:t>Key-Value stores</a:t>
          </a:r>
          <a:endParaRPr lang="en-IN" dirty="0">
            <a:latin typeface="Inter"/>
          </a:endParaRPr>
        </a:p>
      </dgm:t>
    </dgm:pt>
    <dgm:pt modelId="{169750AB-7228-4DF4-BC96-F963B447E365}" type="parTrans" cxnId="{DDB6F198-59BA-4EF5-B536-CBD8FCF3D33A}">
      <dgm:prSet/>
      <dgm:spPr/>
      <dgm:t>
        <a:bodyPr/>
        <a:lstStyle/>
        <a:p>
          <a:endParaRPr lang="en-IN"/>
        </a:p>
      </dgm:t>
    </dgm:pt>
    <dgm:pt modelId="{1FDB20FE-C7B1-4A50-8C1C-10F30E1957D3}" type="sibTrans" cxnId="{DDB6F198-59BA-4EF5-B536-CBD8FCF3D33A}">
      <dgm:prSet/>
      <dgm:spPr/>
      <dgm:t>
        <a:bodyPr/>
        <a:lstStyle/>
        <a:p>
          <a:endParaRPr lang="en-IN"/>
        </a:p>
      </dgm:t>
    </dgm:pt>
    <dgm:pt modelId="{AB350CE2-82CC-4B3C-91B5-AC39E791E6D7}">
      <dgm:prSet/>
      <dgm:spPr/>
      <dgm:t>
        <a:bodyPr/>
        <a:lstStyle/>
        <a:p>
          <a:r>
            <a:rPr lang="en-IN" b="0" i="0" dirty="0">
              <a:effectLst/>
              <a:latin typeface="Inter"/>
            </a:rPr>
            <a:t>Graph stores</a:t>
          </a:r>
        </a:p>
      </dgm:t>
    </dgm:pt>
    <dgm:pt modelId="{1C3CD1CF-AC58-47CE-89AD-1254A87BB9E6}" type="parTrans" cxnId="{04CD90EF-E3DE-48DE-8652-AC1E3AF9C005}">
      <dgm:prSet/>
      <dgm:spPr/>
      <dgm:t>
        <a:bodyPr/>
        <a:lstStyle/>
        <a:p>
          <a:endParaRPr lang="en-IN"/>
        </a:p>
      </dgm:t>
    </dgm:pt>
    <dgm:pt modelId="{0E7F790D-A038-42AB-913E-6F8352306490}" type="sibTrans" cxnId="{04CD90EF-E3DE-48DE-8652-AC1E3AF9C005}">
      <dgm:prSet/>
      <dgm:spPr/>
      <dgm:t>
        <a:bodyPr/>
        <a:lstStyle/>
        <a:p>
          <a:endParaRPr lang="en-IN"/>
        </a:p>
      </dgm:t>
    </dgm:pt>
    <dgm:pt modelId="{76572981-EAE5-47D4-AB79-AFF0F4C1AC1D}">
      <dgm:prSet/>
      <dgm:spPr/>
      <dgm:t>
        <a:bodyPr/>
        <a:lstStyle/>
        <a:p>
          <a:r>
            <a:rPr lang="en-IN" b="0" i="0">
              <a:effectLst/>
              <a:latin typeface="Inter"/>
            </a:rPr>
            <a:t>Wide-column stores: </a:t>
          </a:r>
          <a:endParaRPr lang="en-IN" dirty="0"/>
        </a:p>
      </dgm:t>
    </dgm:pt>
    <dgm:pt modelId="{5B7B74E2-24E0-4708-BF5A-95F22435A1B9}" type="parTrans" cxnId="{40A2BFE0-C89F-4E63-9E64-33F5EF98DAFB}">
      <dgm:prSet/>
      <dgm:spPr/>
      <dgm:t>
        <a:bodyPr/>
        <a:lstStyle/>
        <a:p>
          <a:endParaRPr lang="en-IN"/>
        </a:p>
      </dgm:t>
    </dgm:pt>
    <dgm:pt modelId="{BBB5D2F6-1174-4439-8E51-BC6E88BF9830}" type="sibTrans" cxnId="{40A2BFE0-C89F-4E63-9E64-33F5EF98DAFB}">
      <dgm:prSet/>
      <dgm:spPr/>
      <dgm:t>
        <a:bodyPr/>
        <a:lstStyle/>
        <a:p>
          <a:endParaRPr lang="en-IN"/>
        </a:p>
      </dgm:t>
    </dgm:pt>
    <dgm:pt modelId="{3646B190-A527-4409-87E4-46977511645D}" type="pres">
      <dgm:prSet presAssocID="{D7E319B5-37D4-4CFB-AF98-475B2B204C3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C4FAEB-6B62-4D65-B015-F806B3BC40A5}" type="pres">
      <dgm:prSet presAssocID="{6000C5C6-F555-4730-B60F-DD884A2268BA}" presName="root1" presStyleCnt="0"/>
      <dgm:spPr/>
    </dgm:pt>
    <dgm:pt modelId="{BDC7178A-DFF0-43B5-90F8-08BC5E956D5F}" type="pres">
      <dgm:prSet presAssocID="{6000C5C6-F555-4730-B60F-DD884A2268BA}" presName="LevelOneTextNode" presStyleLbl="node0" presStyleIdx="0" presStyleCnt="1">
        <dgm:presLayoutVars>
          <dgm:chPref val="3"/>
        </dgm:presLayoutVars>
      </dgm:prSet>
      <dgm:spPr/>
    </dgm:pt>
    <dgm:pt modelId="{65391D52-0ACD-413A-ADD6-5FACA0BC7332}" type="pres">
      <dgm:prSet presAssocID="{6000C5C6-F555-4730-B60F-DD884A2268BA}" presName="level2hierChild" presStyleCnt="0"/>
      <dgm:spPr/>
    </dgm:pt>
    <dgm:pt modelId="{A57ABE53-1F3D-42BC-9D6D-5C31E65A7FD3}" type="pres">
      <dgm:prSet presAssocID="{816BC4A9-0710-4228-B818-6087A8982BD6}" presName="conn2-1" presStyleLbl="parChTrans1D2" presStyleIdx="0" presStyleCnt="4"/>
      <dgm:spPr/>
    </dgm:pt>
    <dgm:pt modelId="{898D118C-F8B0-4026-8585-A705A364CF9F}" type="pres">
      <dgm:prSet presAssocID="{816BC4A9-0710-4228-B818-6087A8982BD6}" presName="connTx" presStyleLbl="parChTrans1D2" presStyleIdx="0" presStyleCnt="4"/>
      <dgm:spPr/>
    </dgm:pt>
    <dgm:pt modelId="{787B1B28-0493-46DA-AC36-5D712ABCBD14}" type="pres">
      <dgm:prSet presAssocID="{EC62C036-7FC5-4764-B23F-334C20DD877D}" presName="root2" presStyleCnt="0"/>
      <dgm:spPr/>
    </dgm:pt>
    <dgm:pt modelId="{6EF6207A-E68F-4113-B560-4AFF8EE630B8}" type="pres">
      <dgm:prSet presAssocID="{EC62C036-7FC5-4764-B23F-334C20DD877D}" presName="LevelTwoTextNode" presStyleLbl="node2" presStyleIdx="0" presStyleCnt="4">
        <dgm:presLayoutVars>
          <dgm:chPref val="3"/>
        </dgm:presLayoutVars>
      </dgm:prSet>
      <dgm:spPr/>
    </dgm:pt>
    <dgm:pt modelId="{DCF721D7-A9EC-4BE3-9EC2-48AF175A2535}" type="pres">
      <dgm:prSet presAssocID="{EC62C036-7FC5-4764-B23F-334C20DD877D}" presName="level3hierChild" presStyleCnt="0"/>
      <dgm:spPr/>
    </dgm:pt>
    <dgm:pt modelId="{DD49EAD2-86A2-4539-BCC8-307B2902B9FE}" type="pres">
      <dgm:prSet presAssocID="{169750AB-7228-4DF4-BC96-F963B447E365}" presName="conn2-1" presStyleLbl="parChTrans1D2" presStyleIdx="1" presStyleCnt="4"/>
      <dgm:spPr/>
    </dgm:pt>
    <dgm:pt modelId="{A549D408-86A9-421B-BE0B-DB3AEB2374D3}" type="pres">
      <dgm:prSet presAssocID="{169750AB-7228-4DF4-BC96-F963B447E365}" presName="connTx" presStyleLbl="parChTrans1D2" presStyleIdx="1" presStyleCnt="4"/>
      <dgm:spPr/>
    </dgm:pt>
    <dgm:pt modelId="{368CFE82-B255-483A-B6AD-CE8BE1E2C6F6}" type="pres">
      <dgm:prSet presAssocID="{FC517605-C699-40BD-B72B-832B834013E7}" presName="root2" presStyleCnt="0"/>
      <dgm:spPr/>
    </dgm:pt>
    <dgm:pt modelId="{BA3E27D2-B3C4-40D5-AB5D-8258DCA00851}" type="pres">
      <dgm:prSet presAssocID="{FC517605-C699-40BD-B72B-832B834013E7}" presName="LevelTwoTextNode" presStyleLbl="node2" presStyleIdx="1" presStyleCnt="4">
        <dgm:presLayoutVars>
          <dgm:chPref val="3"/>
        </dgm:presLayoutVars>
      </dgm:prSet>
      <dgm:spPr/>
    </dgm:pt>
    <dgm:pt modelId="{7C8F0553-D2B2-460A-82D0-2821E398BE1C}" type="pres">
      <dgm:prSet presAssocID="{FC517605-C699-40BD-B72B-832B834013E7}" presName="level3hierChild" presStyleCnt="0"/>
      <dgm:spPr/>
    </dgm:pt>
    <dgm:pt modelId="{A1322FBA-A77D-443C-A9BF-C2045B73E0DD}" type="pres">
      <dgm:prSet presAssocID="{1C3CD1CF-AC58-47CE-89AD-1254A87BB9E6}" presName="conn2-1" presStyleLbl="parChTrans1D2" presStyleIdx="2" presStyleCnt="4"/>
      <dgm:spPr/>
    </dgm:pt>
    <dgm:pt modelId="{6FC69749-5F47-42FB-9DA1-4CEB550122EA}" type="pres">
      <dgm:prSet presAssocID="{1C3CD1CF-AC58-47CE-89AD-1254A87BB9E6}" presName="connTx" presStyleLbl="parChTrans1D2" presStyleIdx="2" presStyleCnt="4"/>
      <dgm:spPr/>
    </dgm:pt>
    <dgm:pt modelId="{D3F1191D-97D3-45E5-9373-BE785792E148}" type="pres">
      <dgm:prSet presAssocID="{AB350CE2-82CC-4B3C-91B5-AC39E791E6D7}" presName="root2" presStyleCnt="0"/>
      <dgm:spPr/>
    </dgm:pt>
    <dgm:pt modelId="{0930B914-FD71-449C-A75C-682F0BBEDC9E}" type="pres">
      <dgm:prSet presAssocID="{AB350CE2-82CC-4B3C-91B5-AC39E791E6D7}" presName="LevelTwoTextNode" presStyleLbl="node2" presStyleIdx="2" presStyleCnt="4">
        <dgm:presLayoutVars>
          <dgm:chPref val="3"/>
        </dgm:presLayoutVars>
      </dgm:prSet>
      <dgm:spPr/>
    </dgm:pt>
    <dgm:pt modelId="{754E9629-A772-4BAB-BF80-708478B87F26}" type="pres">
      <dgm:prSet presAssocID="{AB350CE2-82CC-4B3C-91B5-AC39E791E6D7}" presName="level3hierChild" presStyleCnt="0"/>
      <dgm:spPr/>
    </dgm:pt>
    <dgm:pt modelId="{CA26D8FB-937F-4085-A472-DF09839D60DE}" type="pres">
      <dgm:prSet presAssocID="{5B7B74E2-24E0-4708-BF5A-95F22435A1B9}" presName="conn2-1" presStyleLbl="parChTrans1D2" presStyleIdx="3" presStyleCnt="4"/>
      <dgm:spPr/>
    </dgm:pt>
    <dgm:pt modelId="{30A69B8B-F716-43AB-BFD7-3E439C64D181}" type="pres">
      <dgm:prSet presAssocID="{5B7B74E2-24E0-4708-BF5A-95F22435A1B9}" presName="connTx" presStyleLbl="parChTrans1D2" presStyleIdx="3" presStyleCnt="4"/>
      <dgm:spPr/>
    </dgm:pt>
    <dgm:pt modelId="{3BC6C5DB-8188-4B66-B797-B0B56208E1C7}" type="pres">
      <dgm:prSet presAssocID="{76572981-EAE5-47D4-AB79-AFF0F4C1AC1D}" presName="root2" presStyleCnt="0"/>
      <dgm:spPr/>
    </dgm:pt>
    <dgm:pt modelId="{44674180-08FF-423E-BF54-A30BA1D35EA6}" type="pres">
      <dgm:prSet presAssocID="{76572981-EAE5-47D4-AB79-AFF0F4C1AC1D}" presName="LevelTwoTextNode" presStyleLbl="node2" presStyleIdx="3" presStyleCnt="4">
        <dgm:presLayoutVars>
          <dgm:chPref val="3"/>
        </dgm:presLayoutVars>
      </dgm:prSet>
      <dgm:spPr/>
    </dgm:pt>
    <dgm:pt modelId="{73C5B899-861E-48E6-B39D-AE2DA452A345}" type="pres">
      <dgm:prSet presAssocID="{76572981-EAE5-47D4-AB79-AFF0F4C1AC1D}" presName="level3hierChild" presStyleCnt="0"/>
      <dgm:spPr/>
    </dgm:pt>
  </dgm:ptLst>
  <dgm:cxnLst>
    <dgm:cxn modelId="{0E07E00F-088D-40DE-88A3-0BF69155AF8D}" type="presOf" srcId="{169750AB-7228-4DF4-BC96-F963B447E365}" destId="{DD49EAD2-86A2-4539-BCC8-307B2902B9FE}" srcOrd="0" destOrd="0" presId="urn:microsoft.com/office/officeart/2008/layout/HorizontalMultiLevelHierarchy"/>
    <dgm:cxn modelId="{703FFB15-AEDD-43C0-A020-A63D16301205}" type="presOf" srcId="{6000C5C6-F555-4730-B60F-DD884A2268BA}" destId="{BDC7178A-DFF0-43B5-90F8-08BC5E956D5F}" srcOrd="0" destOrd="0" presId="urn:microsoft.com/office/officeart/2008/layout/HorizontalMultiLevelHierarchy"/>
    <dgm:cxn modelId="{42DD2F1C-3EDA-41BD-B82E-DF34E0B87F07}" type="presOf" srcId="{5B7B74E2-24E0-4708-BF5A-95F22435A1B9}" destId="{CA26D8FB-937F-4085-A472-DF09839D60DE}" srcOrd="0" destOrd="0" presId="urn:microsoft.com/office/officeart/2008/layout/HorizontalMultiLevelHierarchy"/>
    <dgm:cxn modelId="{A1EDBC1E-705E-4934-A08F-5A0EA47876E2}" type="presOf" srcId="{EC62C036-7FC5-4764-B23F-334C20DD877D}" destId="{6EF6207A-E68F-4113-B560-4AFF8EE630B8}" srcOrd="0" destOrd="0" presId="urn:microsoft.com/office/officeart/2008/layout/HorizontalMultiLevelHierarchy"/>
    <dgm:cxn modelId="{4F4F6C2C-298B-4E31-AFB2-45FB73115CDA}" srcId="{6000C5C6-F555-4730-B60F-DD884A2268BA}" destId="{EC62C036-7FC5-4764-B23F-334C20DD877D}" srcOrd="0" destOrd="0" parTransId="{816BC4A9-0710-4228-B818-6087A8982BD6}" sibTransId="{03682BC5-33C4-4A9A-B966-5CA6994AB2CC}"/>
    <dgm:cxn modelId="{AEDF645C-163D-4B6F-9347-CE98C8618FA2}" type="presOf" srcId="{FC517605-C699-40BD-B72B-832B834013E7}" destId="{BA3E27D2-B3C4-40D5-AB5D-8258DCA00851}" srcOrd="0" destOrd="0" presId="urn:microsoft.com/office/officeart/2008/layout/HorizontalMultiLevelHierarchy"/>
    <dgm:cxn modelId="{476ECB64-2535-489A-847B-7E3F4300B0EC}" type="presOf" srcId="{1C3CD1CF-AC58-47CE-89AD-1254A87BB9E6}" destId="{6FC69749-5F47-42FB-9DA1-4CEB550122EA}" srcOrd="1" destOrd="0" presId="urn:microsoft.com/office/officeart/2008/layout/HorizontalMultiLevelHierarchy"/>
    <dgm:cxn modelId="{907D616A-F2E7-44B0-9DF3-5FA73ECCD3E8}" type="presOf" srcId="{5B7B74E2-24E0-4708-BF5A-95F22435A1B9}" destId="{30A69B8B-F716-43AB-BFD7-3E439C64D181}" srcOrd="1" destOrd="0" presId="urn:microsoft.com/office/officeart/2008/layout/HorizontalMultiLevelHierarchy"/>
    <dgm:cxn modelId="{79AEAF91-FA8E-4F5C-BDA4-D54ABFBABFCE}" srcId="{D7E319B5-37D4-4CFB-AF98-475B2B204C3B}" destId="{6000C5C6-F555-4730-B60F-DD884A2268BA}" srcOrd="0" destOrd="0" parTransId="{35970180-562D-4AAC-B614-90FF22F5062F}" sibTransId="{47C36762-249C-4E88-A99F-DBE0750C3681}"/>
    <dgm:cxn modelId="{55640E92-DA7D-481F-AA8B-11D8943417B4}" type="presOf" srcId="{816BC4A9-0710-4228-B818-6087A8982BD6}" destId="{898D118C-F8B0-4026-8585-A705A364CF9F}" srcOrd="1" destOrd="0" presId="urn:microsoft.com/office/officeart/2008/layout/HorizontalMultiLevelHierarchy"/>
    <dgm:cxn modelId="{BE98D598-74C9-4DAC-B90C-643DD7E69280}" type="presOf" srcId="{D7E319B5-37D4-4CFB-AF98-475B2B204C3B}" destId="{3646B190-A527-4409-87E4-46977511645D}" srcOrd="0" destOrd="0" presId="urn:microsoft.com/office/officeart/2008/layout/HorizontalMultiLevelHierarchy"/>
    <dgm:cxn modelId="{DDB6F198-59BA-4EF5-B536-CBD8FCF3D33A}" srcId="{6000C5C6-F555-4730-B60F-DD884A2268BA}" destId="{FC517605-C699-40BD-B72B-832B834013E7}" srcOrd="1" destOrd="0" parTransId="{169750AB-7228-4DF4-BC96-F963B447E365}" sibTransId="{1FDB20FE-C7B1-4A50-8C1C-10F30E1957D3}"/>
    <dgm:cxn modelId="{939055A5-5375-45CC-A45F-4BFC5082A519}" type="presOf" srcId="{169750AB-7228-4DF4-BC96-F963B447E365}" destId="{A549D408-86A9-421B-BE0B-DB3AEB2374D3}" srcOrd="1" destOrd="0" presId="urn:microsoft.com/office/officeart/2008/layout/HorizontalMultiLevelHierarchy"/>
    <dgm:cxn modelId="{413816C9-7E08-4F8D-B96B-BF336226B7BF}" type="presOf" srcId="{AB350CE2-82CC-4B3C-91B5-AC39E791E6D7}" destId="{0930B914-FD71-449C-A75C-682F0BBEDC9E}" srcOrd="0" destOrd="0" presId="urn:microsoft.com/office/officeart/2008/layout/HorizontalMultiLevelHierarchy"/>
    <dgm:cxn modelId="{40A2BFE0-C89F-4E63-9E64-33F5EF98DAFB}" srcId="{6000C5C6-F555-4730-B60F-DD884A2268BA}" destId="{76572981-EAE5-47D4-AB79-AFF0F4C1AC1D}" srcOrd="3" destOrd="0" parTransId="{5B7B74E2-24E0-4708-BF5A-95F22435A1B9}" sibTransId="{BBB5D2F6-1174-4439-8E51-BC6E88BF9830}"/>
    <dgm:cxn modelId="{434BF5E3-5C36-46A0-9461-0ABE9C3E03E6}" type="presOf" srcId="{76572981-EAE5-47D4-AB79-AFF0F4C1AC1D}" destId="{44674180-08FF-423E-BF54-A30BA1D35EA6}" srcOrd="0" destOrd="0" presId="urn:microsoft.com/office/officeart/2008/layout/HorizontalMultiLevelHierarchy"/>
    <dgm:cxn modelId="{C5DE03EA-DDD8-4282-95F5-1EF8824D3534}" type="presOf" srcId="{1C3CD1CF-AC58-47CE-89AD-1254A87BB9E6}" destId="{A1322FBA-A77D-443C-A9BF-C2045B73E0DD}" srcOrd="0" destOrd="0" presId="urn:microsoft.com/office/officeart/2008/layout/HorizontalMultiLevelHierarchy"/>
    <dgm:cxn modelId="{49C896EC-642A-46FA-9E38-C205E859C9BA}" type="presOf" srcId="{816BC4A9-0710-4228-B818-6087A8982BD6}" destId="{A57ABE53-1F3D-42BC-9D6D-5C31E65A7FD3}" srcOrd="0" destOrd="0" presId="urn:microsoft.com/office/officeart/2008/layout/HorizontalMultiLevelHierarchy"/>
    <dgm:cxn modelId="{04CD90EF-E3DE-48DE-8652-AC1E3AF9C005}" srcId="{6000C5C6-F555-4730-B60F-DD884A2268BA}" destId="{AB350CE2-82CC-4B3C-91B5-AC39E791E6D7}" srcOrd="2" destOrd="0" parTransId="{1C3CD1CF-AC58-47CE-89AD-1254A87BB9E6}" sibTransId="{0E7F790D-A038-42AB-913E-6F8352306490}"/>
    <dgm:cxn modelId="{558EAE82-EA02-4025-847C-F42BDE8D746F}" type="presParOf" srcId="{3646B190-A527-4409-87E4-46977511645D}" destId="{D9C4FAEB-6B62-4D65-B015-F806B3BC40A5}" srcOrd="0" destOrd="0" presId="urn:microsoft.com/office/officeart/2008/layout/HorizontalMultiLevelHierarchy"/>
    <dgm:cxn modelId="{446F1778-D380-495D-8D30-FFAEBFCBC24F}" type="presParOf" srcId="{D9C4FAEB-6B62-4D65-B015-F806B3BC40A5}" destId="{BDC7178A-DFF0-43B5-90F8-08BC5E956D5F}" srcOrd="0" destOrd="0" presId="urn:microsoft.com/office/officeart/2008/layout/HorizontalMultiLevelHierarchy"/>
    <dgm:cxn modelId="{9C916971-A648-4579-901F-A6089B6FE8D1}" type="presParOf" srcId="{D9C4FAEB-6B62-4D65-B015-F806B3BC40A5}" destId="{65391D52-0ACD-413A-ADD6-5FACA0BC7332}" srcOrd="1" destOrd="0" presId="urn:microsoft.com/office/officeart/2008/layout/HorizontalMultiLevelHierarchy"/>
    <dgm:cxn modelId="{68AEF47C-CFA8-464D-98A9-611DE066440B}" type="presParOf" srcId="{65391D52-0ACD-413A-ADD6-5FACA0BC7332}" destId="{A57ABE53-1F3D-42BC-9D6D-5C31E65A7FD3}" srcOrd="0" destOrd="0" presId="urn:microsoft.com/office/officeart/2008/layout/HorizontalMultiLevelHierarchy"/>
    <dgm:cxn modelId="{BF4C59DE-2262-4CC4-911D-11FEE87F3E2C}" type="presParOf" srcId="{A57ABE53-1F3D-42BC-9D6D-5C31E65A7FD3}" destId="{898D118C-F8B0-4026-8585-A705A364CF9F}" srcOrd="0" destOrd="0" presId="urn:microsoft.com/office/officeart/2008/layout/HorizontalMultiLevelHierarchy"/>
    <dgm:cxn modelId="{51433605-0D12-489A-98D4-F96AA496F6D5}" type="presParOf" srcId="{65391D52-0ACD-413A-ADD6-5FACA0BC7332}" destId="{787B1B28-0493-46DA-AC36-5D712ABCBD14}" srcOrd="1" destOrd="0" presId="urn:microsoft.com/office/officeart/2008/layout/HorizontalMultiLevelHierarchy"/>
    <dgm:cxn modelId="{4195BE42-6D3E-44C2-B900-CBCB20359D2A}" type="presParOf" srcId="{787B1B28-0493-46DA-AC36-5D712ABCBD14}" destId="{6EF6207A-E68F-4113-B560-4AFF8EE630B8}" srcOrd="0" destOrd="0" presId="urn:microsoft.com/office/officeart/2008/layout/HorizontalMultiLevelHierarchy"/>
    <dgm:cxn modelId="{F83E7E05-E478-452C-BBE5-D71773A995B4}" type="presParOf" srcId="{787B1B28-0493-46DA-AC36-5D712ABCBD14}" destId="{DCF721D7-A9EC-4BE3-9EC2-48AF175A2535}" srcOrd="1" destOrd="0" presId="urn:microsoft.com/office/officeart/2008/layout/HorizontalMultiLevelHierarchy"/>
    <dgm:cxn modelId="{E762AB53-7EFD-4890-BA19-9B2726C38B50}" type="presParOf" srcId="{65391D52-0ACD-413A-ADD6-5FACA0BC7332}" destId="{DD49EAD2-86A2-4539-BCC8-307B2902B9FE}" srcOrd="2" destOrd="0" presId="urn:microsoft.com/office/officeart/2008/layout/HorizontalMultiLevelHierarchy"/>
    <dgm:cxn modelId="{EBF6BABC-149E-4DDF-946B-EB72C8BC7393}" type="presParOf" srcId="{DD49EAD2-86A2-4539-BCC8-307B2902B9FE}" destId="{A549D408-86A9-421B-BE0B-DB3AEB2374D3}" srcOrd="0" destOrd="0" presId="urn:microsoft.com/office/officeart/2008/layout/HorizontalMultiLevelHierarchy"/>
    <dgm:cxn modelId="{2BCEF760-F42A-4A77-8D60-FC0BBC52EF56}" type="presParOf" srcId="{65391D52-0ACD-413A-ADD6-5FACA0BC7332}" destId="{368CFE82-B255-483A-B6AD-CE8BE1E2C6F6}" srcOrd="3" destOrd="0" presId="urn:microsoft.com/office/officeart/2008/layout/HorizontalMultiLevelHierarchy"/>
    <dgm:cxn modelId="{0C001CDB-94E8-495E-AC37-4409C6E665E9}" type="presParOf" srcId="{368CFE82-B255-483A-B6AD-CE8BE1E2C6F6}" destId="{BA3E27D2-B3C4-40D5-AB5D-8258DCA00851}" srcOrd="0" destOrd="0" presId="urn:microsoft.com/office/officeart/2008/layout/HorizontalMultiLevelHierarchy"/>
    <dgm:cxn modelId="{EE3E5D83-5055-42ED-9CDB-F07926A0ED10}" type="presParOf" srcId="{368CFE82-B255-483A-B6AD-CE8BE1E2C6F6}" destId="{7C8F0553-D2B2-460A-82D0-2821E398BE1C}" srcOrd="1" destOrd="0" presId="urn:microsoft.com/office/officeart/2008/layout/HorizontalMultiLevelHierarchy"/>
    <dgm:cxn modelId="{4CA50696-3DB7-4D9C-A8C5-A093F68EAA00}" type="presParOf" srcId="{65391D52-0ACD-413A-ADD6-5FACA0BC7332}" destId="{A1322FBA-A77D-443C-A9BF-C2045B73E0DD}" srcOrd="4" destOrd="0" presId="urn:microsoft.com/office/officeart/2008/layout/HorizontalMultiLevelHierarchy"/>
    <dgm:cxn modelId="{775B628A-A452-42C3-9A38-620CFC90F558}" type="presParOf" srcId="{A1322FBA-A77D-443C-A9BF-C2045B73E0DD}" destId="{6FC69749-5F47-42FB-9DA1-4CEB550122EA}" srcOrd="0" destOrd="0" presId="urn:microsoft.com/office/officeart/2008/layout/HorizontalMultiLevelHierarchy"/>
    <dgm:cxn modelId="{FD538EE8-4A76-48DA-849F-CF1252AF4020}" type="presParOf" srcId="{65391D52-0ACD-413A-ADD6-5FACA0BC7332}" destId="{D3F1191D-97D3-45E5-9373-BE785792E148}" srcOrd="5" destOrd="0" presId="urn:microsoft.com/office/officeart/2008/layout/HorizontalMultiLevelHierarchy"/>
    <dgm:cxn modelId="{9666BBE4-E0EF-4350-A2F4-859935EE5AAE}" type="presParOf" srcId="{D3F1191D-97D3-45E5-9373-BE785792E148}" destId="{0930B914-FD71-449C-A75C-682F0BBEDC9E}" srcOrd="0" destOrd="0" presId="urn:microsoft.com/office/officeart/2008/layout/HorizontalMultiLevelHierarchy"/>
    <dgm:cxn modelId="{5737D495-ADE7-4944-9020-94E5D2848AE3}" type="presParOf" srcId="{D3F1191D-97D3-45E5-9373-BE785792E148}" destId="{754E9629-A772-4BAB-BF80-708478B87F26}" srcOrd="1" destOrd="0" presId="urn:microsoft.com/office/officeart/2008/layout/HorizontalMultiLevelHierarchy"/>
    <dgm:cxn modelId="{A25F102E-8A7E-4F2F-905D-0820762CB52A}" type="presParOf" srcId="{65391D52-0ACD-413A-ADD6-5FACA0BC7332}" destId="{CA26D8FB-937F-4085-A472-DF09839D60DE}" srcOrd="6" destOrd="0" presId="urn:microsoft.com/office/officeart/2008/layout/HorizontalMultiLevelHierarchy"/>
    <dgm:cxn modelId="{B52AC7A4-B176-4DFB-9D8D-4EF4DD770BAD}" type="presParOf" srcId="{CA26D8FB-937F-4085-A472-DF09839D60DE}" destId="{30A69B8B-F716-43AB-BFD7-3E439C64D181}" srcOrd="0" destOrd="0" presId="urn:microsoft.com/office/officeart/2008/layout/HorizontalMultiLevelHierarchy"/>
    <dgm:cxn modelId="{0C973F7C-F29B-41DB-B3D1-E34121671E15}" type="presParOf" srcId="{65391D52-0ACD-413A-ADD6-5FACA0BC7332}" destId="{3BC6C5DB-8188-4B66-B797-B0B56208E1C7}" srcOrd="7" destOrd="0" presId="urn:microsoft.com/office/officeart/2008/layout/HorizontalMultiLevelHierarchy"/>
    <dgm:cxn modelId="{7814A9B5-E95A-49A6-A004-4A3567E27BBD}" type="presParOf" srcId="{3BC6C5DB-8188-4B66-B797-B0B56208E1C7}" destId="{44674180-08FF-423E-BF54-A30BA1D35EA6}" srcOrd="0" destOrd="0" presId="urn:microsoft.com/office/officeart/2008/layout/HorizontalMultiLevelHierarchy"/>
    <dgm:cxn modelId="{B0336B17-817C-4EED-99DF-C9D8B6DEB9F6}" type="presParOf" srcId="{3BC6C5DB-8188-4B66-B797-B0B56208E1C7}" destId="{73C5B899-861E-48E6-B39D-AE2DA452A34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6D8FB-937F-4085-A472-DF09839D60DE}">
      <dsp:nvSpPr>
        <dsp:cNvPr id="0" name=""/>
        <dsp:cNvSpPr/>
      </dsp:nvSpPr>
      <dsp:spPr>
        <a:xfrm>
          <a:off x="4287738" y="2012156"/>
          <a:ext cx="501590" cy="143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0795" y="0"/>
              </a:lnTo>
              <a:lnTo>
                <a:pt x="250795" y="1433661"/>
              </a:lnTo>
              <a:lnTo>
                <a:pt x="501590" y="14336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500561" y="2691015"/>
        <a:ext cx="75943" cy="75943"/>
      </dsp:txXfrm>
    </dsp:sp>
    <dsp:sp modelId="{A1322FBA-A77D-443C-A9BF-C2045B73E0DD}">
      <dsp:nvSpPr>
        <dsp:cNvPr id="0" name=""/>
        <dsp:cNvSpPr/>
      </dsp:nvSpPr>
      <dsp:spPr>
        <a:xfrm>
          <a:off x="4287738" y="2012156"/>
          <a:ext cx="501590" cy="47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0795" y="0"/>
              </a:lnTo>
              <a:lnTo>
                <a:pt x="250795" y="477887"/>
              </a:lnTo>
              <a:lnTo>
                <a:pt x="501590" y="477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521213" y="2233780"/>
        <a:ext cx="34639" cy="34639"/>
      </dsp:txXfrm>
    </dsp:sp>
    <dsp:sp modelId="{DD49EAD2-86A2-4539-BCC8-307B2902B9FE}">
      <dsp:nvSpPr>
        <dsp:cNvPr id="0" name=""/>
        <dsp:cNvSpPr/>
      </dsp:nvSpPr>
      <dsp:spPr>
        <a:xfrm>
          <a:off x="4287738" y="1534269"/>
          <a:ext cx="501590" cy="477887"/>
        </a:xfrm>
        <a:custGeom>
          <a:avLst/>
          <a:gdLst/>
          <a:ahLst/>
          <a:cxnLst/>
          <a:rect l="0" t="0" r="0" b="0"/>
          <a:pathLst>
            <a:path>
              <a:moveTo>
                <a:pt x="0" y="477887"/>
              </a:moveTo>
              <a:lnTo>
                <a:pt x="250795" y="477887"/>
              </a:lnTo>
              <a:lnTo>
                <a:pt x="250795" y="0"/>
              </a:lnTo>
              <a:lnTo>
                <a:pt x="50159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521213" y="1755892"/>
        <a:ext cx="34639" cy="34639"/>
      </dsp:txXfrm>
    </dsp:sp>
    <dsp:sp modelId="{A57ABE53-1F3D-42BC-9D6D-5C31E65A7FD3}">
      <dsp:nvSpPr>
        <dsp:cNvPr id="0" name=""/>
        <dsp:cNvSpPr/>
      </dsp:nvSpPr>
      <dsp:spPr>
        <a:xfrm>
          <a:off x="4287738" y="578494"/>
          <a:ext cx="501590" cy="1433661"/>
        </a:xfrm>
        <a:custGeom>
          <a:avLst/>
          <a:gdLst/>
          <a:ahLst/>
          <a:cxnLst/>
          <a:rect l="0" t="0" r="0" b="0"/>
          <a:pathLst>
            <a:path>
              <a:moveTo>
                <a:pt x="0" y="1433661"/>
              </a:moveTo>
              <a:lnTo>
                <a:pt x="250795" y="1433661"/>
              </a:lnTo>
              <a:lnTo>
                <a:pt x="250795" y="0"/>
              </a:lnTo>
              <a:lnTo>
                <a:pt x="50159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500561" y="1257353"/>
        <a:ext cx="75943" cy="75943"/>
      </dsp:txXfrm>
    </dsp:sp>
    <dsp:sp modelId="{BDC7178A-DFF0-43B5-90F8-08BC5E956D5F}">
      <dsp:nvSpPr>
        <dsp:cNvPr id="0" name=""/>
        <dsp:cNvSpPr/>
      </dsp:nvSpPr>
      <dsp:spPr>
        <a:xfrm rot="16200000">
          <a:off x="1893272" y="1629846"/>
          <a:ext cx="4024313" cy="764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Types of databases in NoSQL</a:t>
          </a:r>
          <a:endParaRPr lang="en-IN" sz="2600" kern="1200" dirty="0"/>
        </a:p>
      </dsp:txBody>
      <dsp:txXfrm>
        <a:off x="1893272" y="1629846"/>
        <a:ext cx="4024313" cy="764619"/>
      </dsp:txXfrm>
    </dsp:sp>
    <dsp:sp modelId="{6EF6207A-E68F-4113-B560-4AFF8EE630B8}">
      <dsp:nvSpPr>
        <dsp:cNvPr id="0" name=""/>
        <dsp:cNvSpPr/>
      </dsp:nvSpPr>
      <dsp:spPr>
        <a:xfrm>
          <a:off x="4789328" y="196185"/>
          <a:ext cx="2507951" cy="764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>
              <a:effectLst/>
              <a:latin typeface="Inter"/>
            </a:rPr>
            <a:t>Document type databases</a:t>
          </a:r>
          <a:endParaRPr lang="en-IN" sz="2500" b="0" i="0" kern="1200" dirty="0">
            <a:effectLst/>
            <a:latin typeface="Inter"/>
          </a:endParaRPr>
        </a:p>
      </dsp:txBody>
      <dsp:txXfrm>
        <a:off x="4789328" y="196185"/>
        <a:ext cx="2507951" cy="764619"/>
      </dsp:txXfrm>
    </dsp:sp>
    <dsp:sp modelId="{BA3E27D2-B3C4-40D5-AB5D-8258DCA00851}">
      <dsp:nvSpPr>
        <dsp:cNvPr id="0" name=""/>
        <dsp:cNvSpPr/>
      </dsp:nvSpPr>
      <dsp:spPr>
        <a:xfrm>
          <a:off x="4789328" y="1151959"/>
          <a:ext cx="2507951" cy="764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>
              <a:effectLst/>
              <a:latin typeface="Inter"/>
            </a:rPr>
            <a:t>Key-Value stores</a:t>
          </a:r>
          <a:endParaRPr lang="en-IN" sz="2500" kern="1200" dirty="0">
            <a:latin typeface="Inter"/>
          </a:endParaRPr>
        </a:p>
      </dsp:txBody>
      <dsp:txXfrm>
        <a:off x="4789328" y="1151959"/>
        <a:ext cx="2507951" cy="764619"/>
      </dsp:txXfrm>
    </dsp:sp>
    <dsp:sp modelId="{0930B914-FD71-449C-A75C-682F0BBEDC9E}">
      <dsp:nvSpPr>
        <dsp:cNvPr id="0" name=""/>
        <dsp:cNvSpPr/>
      </dsp:nvSpPr>
      <dsp:spPr>
        <a:xfrm>
          <a:off x="4789328" y="2107733"/>
          <a:ext cx="2507951" cy="764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 dirty="0">
              <a:effectLst/>
              <a:latin typeface="Inter"/>
            </a:rPr>
            <a:t>Graph stores</a:t>
          </a:r>
        </a:p>
      </dsp:txBody>
      <dsp:txXfrm>
        <a:off x="4789328" y="2107733"/>
        <a:ext cx="2507951" cy="764619"/>
      </dsp:txXfrm>
    </dsp:sp>
    <dsp:sp modelId="{44674180-08FF-423E-BF54-A30BA1D35EA6}">
      <dsp:nvSpPr>
        <dsp:cNvPr id="0" name=""/>
        <dsp:cNvSpPr/>
      </dsp:nvSpPr>
      <dsp:spPr>
        <a:xfrm>
          <a:off x="4789328" y="3063508"/>
          <a:ext cx="2507951" cy="764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kern="1200">
              <a:effectLst/>
              <a:latin typeface="Inter"/>
            </a:rPr>
            <a:t>Wide-column stores: </a:t>
          </a:r>
          <a:endParaRPr lang="en-IN" sz="2500" kern="1200" dirty="0"/>
        </a:p>
      </dsp:txBody>
      <dsp:txXfrm>
        <a:off x="4789328" y="3063508"/>
        <a:ext cx="2507951" cy="76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24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99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3121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204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932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16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4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17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50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2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59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0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6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7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80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854FA-FFDC-49C1-9D38-EA5A91286275}" type="datetimeFigureOut">
              <a:rPr lang="en-IN" smtClean="0"/>
              <a:t>24-09-2022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50096-8443-431C-8558-15E03B5444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803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11EA-5F37-4BFA-AEC4-E6C66967D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Introduction to </a:t>
            </a:r>
            <a:r>
              <a:rPr lang="en-IN" dirty="0" err="1"/>
              <a:t>nosql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27617-7878-420C-BA6E-90A0F3C199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560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kind of issues relational database are unable to solve?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620A5-5E76-423A-8F0A-342CE7078258}"/>
              </a:ext>
            </a:extLst>
          </p:cNvPr>
          <p:cNvSpPr txBox="1"/>
          <p:nvPr/>
        </p:nvSpPr>
        <p:spPr>
          <a:xfrm>
            <a:off x="721360" y="2967334"/>
            <a:ext cx="112674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0" i="0" dirty="0">
                <a:effectLst/>
                <a:latin typeface="Bahnschrift" panose="020B0502040204020203" pitchFamily="34" charset="0"/>
              </a:rPr>
              <a:t>A dynamic change in the nature of data - i.e., nowadays data are in structured, semi-structured, nonstructured as well as polymorphic in type.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i="0" dirty="0">
                <a:effectLst/>
                <a:latin typeface="Bahnschrift" panose="020B0502040204020203" pitchFamily="34" charset="0"/>
              </a:rPr>
              <a:t>The variety of applications and the type of data feed into them for analysis has now become more diverse and distributed and is approaching cloud-oriented.</a:t>
            </a:r>
          </a:p>
          <a:p>
            <a:pPr marL="514350" indent="-514350">
              <a:buFont typeface="+mj-lt"/>
              <a:buAutoNum type="arabicPeriod"/>
            </a:pPr>
            <a:endParaRPr lang="en-US" sz="3200" b="0" i="0" dirty="0">
              <a:effectLst/>
              <a:latin typeface="Bahnschrift" panose="020B0502040204020203" pitchFamily="34" charset="0"/>
            </a:endParaRPr>
          </a:p>
          <a:p>
            <a:endParaRPr lang="en-IN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0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kind of issues relational database are unable to solve?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620A5-5E76-423A-8F0A-342CE7078258}"/>
              </a:ext>
            </a:extLst>
          </p:cNvPr>
          <p:cNvSpPr txBox="1"/>
          <p:nvPr/>
        </p:nvSpPr>
        <p:spPr>
          <a:xfrm>
            <a:off x="721360" y="2967334"/>
            <a:ext cx="11267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Bahnschrift" panose="020B0502040204020203" pitchFamily="34" charset="0"/>
              </a:rPr>
              <a:t>3. </a:t>
            </a:r>
            <a:r>
              <a:rPr lang="en-US" sz="3200" b="0" i="0" dirty="0">
                <a:effectLst/>
                <a:latin typeface="Inter"/>
              </a:rPr>
              <a:t>Also, modern applications and services are serving tens of thousands of users in diverse geo-locations, having diverse time zones. So data integrity needs to be there at all the time.</a:t>
            </a:r>
          </a:p>
          <a:p>
            <a:endParaRPr lang="en-US" sz="3200" b="0" i="0" dirty="0">
              <a:effectLst/>
              <a:latin typeface="Bahnschrift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200" b="0" i="0" dirty="0">
              <a:effectLst/>
              <a:latin typeface="Bahnschrift" panose="020B0502040204020203" pitchFamily="34" charset="0"/>
            </a:endParaRPr>
          </a:p>
          <a:p>
            <a:endParaRPr lang="en-IN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99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FA3A-36D2-468A-840A-ED3A67DF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kind of data can be easily analysed by </a:t>
            </a:r>
            <a:r>
              <a:rPr lang="en-IN" dirty="0" err="1"/>
              <a:t>nosql</a:t>
            </a:r>
            <a:r>
              <a:rPr lang="en-IN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D7D59-CDE0-4920-99A2-E64D1E39C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330" y="2476341"/>
            <a:ext cx="28575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E03BA-5DDF-4FCA-8601-DFDFDE6FCA39}"/>
              </a:ext>
            </a:extLst>
          </p:cNvPr>
          <p:cNvSpPr txBox="1"/>
          <p:nvPr/>
        </p:nvSpPr>
        <p:spPr>
          <a:xfrm>
            <a:off x="1751330" y="5192949"/>
            <a:ext cx="271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Bahnschrift" panose="020B0502040204020203" pitchFamily="34" charset="0"/>
              </a:rPr>
              <a:t>multiple virtual servers 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B2886-75F4-4E83-BA5E-C46087C1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6" b="20592"/>
          <a:stretch/>
        </p:blipFill>
        <p:spPr>
          <a:xfrm>
            <a:off x="4845052" y="2476341"/>
            <a:ext cx="3629486" cy="266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3EA92-6372-4F85-A444-203FCBA91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17" t="40898" r="2646"/>
          <a:stretch/>
        </p:blipFill>
        <p:spPr>
          <a:xfrm>
            <a:off x="8869680" y="2476341"/>
            <a:ext cx="2857500" cy="36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7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FA3A-36D2-468A-840A-ED3A67DF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is </a:t>
            </a:r>
            <a:r>
              <a:rPr lang="en-IN" dirty="0" err="1"/>
              <a:t>intented</a:t>
            </a:r>
            <a:r>
              <a:rPr lang="en-IN" dirty="0"/>
              <a:t> to overcome the :-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01E537-D607-4D07-8D5E-89A74587E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59" y="2069314"/>
            <a:ext cx="3071321" cy="2018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377284-D77D-4475-9C1F-704C5103F291}"/>
              </a:ext>
            </a:extLst>
          </p:cNvPr>
          <p:cNvSpPr/>
          <p:nvPr/>
        </p:nvSpPr>
        <p:spPr>
          <a:xfrm>
            <a:off x="440459" y="4100062"/>
            <a:ext cx="2814320" cy="71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Bahnschrift" panose="020B0502040204020203" pitchFamily="34" charset="0"/>
              </a:rPr>
              <a:t>Diversity of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D736A2-BBA0-4E1B-9174-6E4045F72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4" b="31556"/>
          <a:stretch/>
        </p:blipFill>
        <p:spPr>
          <a:xfrm>
            <a:off x="3840766" y="2057401"/>
            <a:ext cx="3919879" cy="17983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5B72BD-6CBB-495C-8EF2-BB14E240D5B7}"/>
              </a:ext>
            </a:extLst>
          </p:cNvPr>
          <p:cNvSpPr/>
          <p:nvPr/>
        </p:nvSpPr>
        <p:spPr>
          <a:xfrm>
            <a:off x="4393545" y="4100062"/>
            <a:ext cx="2814320" cy="71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Bahnschrift" panose="020B0502040204020203" pitchFamily="34" charset="0"/>
              </a:rPr>
              <a:t>Increase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23341E-4163-4D5C-AAF2-724984C244CE}"/>
              </a:ext>
            </a:extLst>
          </p:cNvPr>
          <p:cNvSpPr/>
          <p:nvPr/>
        </p:nvSpPr>
        <p:spPr>
          <a:xfrm>
            <a:off x="8142584" y="2494782"/>
            <a:ext cx="3439815" cy="93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Bahnschrift" panose="020B0502040204020203" pitchFamily="34" charset="0"/>
              </a:rPr>
              <a:t>Modelling of data</a:t>
            </a:r>
          </a:p>
        </p:txBody>
      </p:sp>
    </p:spTree>
    <p:extLst>
      <p:ext uri="{BB962C8B-B14F-4D97-AF65-F5344CB8AC3E}">
        <p14:creationId xmlns:p14="http://schemas.microsoft.com/office/powerpoint/2010/main" val="406587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FA3A-36D2-468A-840A-ED3A67DF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is </a:t>
            </a:r>
            <a:r>
              <a:rPr lang="en-IN" dirty="0" err="1"/>
              <a:t>intented</a:t>
            </a:r>
            <a:r>
              <a:rPr lang="en-IN" dirty="0"/>
              <a:t> to overcome the :-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77284-D77D-4475-9C1F-704C5103F291}"/>
              </a:ext>
            </a:extLst>
          </p:cNvPr>
          <p:cNvSpPr/>
          <p:nvPr/>
        </p:nvSpPr>
        <p:spPr>
          <a:xfrm>
            <a:off x="1476779" y="5207502"/>
            <a:ext cx="2814320" cy="71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Bahnschrift" panose="020B0502040204020203" pitchFamily="34" charset="0"/>
              </a:rPr>
              <a:t>Scalability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5B72BD-6CBB-495C-8EF2-BB14E240D5B7}"/>
              </a:ext>
            </a:extLst>
          </p:cNvPr>
          <p:cNvSpPr/>
          <p:nvPr/>
        </p:nvSpPr>
        <p:spPr>
          <a:xfrm>
            <a:off x="6313785" y="3072774"/>
            <a:ext cx="2814320" cy="71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Bahnschrift" panose="020B0502040204020203" pitchFamily="34" charset="0"/>
              </a:rPr>
              <a:t>Distribution</a:t>
            </a:r>
          </a:p>
        </p:txBody>
      </p:sp>
      <p:pic>
        <p:nvPicPr>
          <p:cNvPr id="1026" name="Picture 2" descr="Software scalability and how is it better in custom software">
            <a:extLst>
              <a:ext uri="{FF2B5EF4-FFF2-40B4-BE49-F238E27FC236}">
                <a16:creationId xmlns:a16="http://schemas.microsoft.com/office/drawing/2014/main" id="{607305D0-00E1-4214-B2D8-5EDF2E84D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r="16690"/>
          <a:stretch/>
        </p:blipFill>
        <p:spPr bwMode="auto">
          <a:xfrm>
            <a:off x="1645921" y="2643866"/>
            <a:ext cx="2932662" cy="24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57D4-6B41-4FB6-B62C-85A1AD16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vs unstructured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30105-B829-4A9F-93DD-6174B8174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379"/>
          <a:stretch/>
        </p:blipFill>
        <p:spPr>
          <a:xfrm>
            <a:off x="2518833" y="2193925"/>
            <a:ext cx="7154334" cy="35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0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vs unstructured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5DA96-9445-4008-996A-0D2FEAAA5140}"/>
              </a:ext>
            </a:extLst>
          </p:cNvPr>
          <p:cNvSpPr txBox="1"/>
          <p:nvPr/>
        </p:nvSpPr>
        <p:spPr>
          <a:xfrm>
            <a:off x="762000" y="1788161"/>
            <a:ext cx="838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Bahnschrift" panose="020B0502040204020203" pitchFamily="34" charset="0"/>
              </a:rPr>
              <a:t>Structured data are in a proper format, usually text files or which can be represented in a tabular format.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21ED9D-C928-43A1-B296-3E6BB84F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2" y="2809021"/>
            <a:ext cx="5019675" cy="3228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BD3BD-1BEE-44D3-B097-3ED6C294D8FB}"/>
              </a:ext>
            </a:extLst>
          </p:cNvPr>
          <p:cNvSpPr txBox="1"/>
          <p:nvPr/>
        </p:nvSpPr>
        <p:spPr>
          <a:xfrm>
            <a:off x="1584959" y="6150915"/>
            <a:ext cx="3007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effectLst/>
                <a:latin typeface="Bahnschrift" panose="020B0502040204020203" pitchFamily="34" charset="0"/>
              </a:rPr>
              <a:t>chart-like form</a:t>
            </a:r>
            <a:endParaRPr lang="en-IN" sz="2800" dirty="0">
              <a:latin typeface="Bahnschrif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AAF978-51BD-4832-B208-9E81315A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09020"/>
            <a:ext cx="4309720" cy="3228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08E867-881C-4614-9425-6D0A2CE43BEE}"/>
              </a:ext>
            </a:extLst>
          </p:cNvPr>
          <p:cNvSpPr txBox="1"/>
          <p:nvPr/>
        </p:nvSpPr>
        <p:spPr>
          <a:xfrm>
            <a:off x="6918959" y="6155030"/>
            <a:ext cx="3007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Bahnschrift" panose="020B0502040204020203" pitchFamily="34" charset="0"/>
              </a:rPr>
              <a:t>Data mining tool</a:t>
            </a:r>
          </a:p>
        </p:txBody>
      </p:sp>
    </p:spTree>
    <p:extLst>
      <p:ext uri="{BB962C8B-B14F-4D97-AF65-F5344CB8AC3E}">
        <p14:creationId xmlns:p14="http://schemas.microsoft.com/office/powerpoint/2010/main" val="59231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21ED9D-C928-43A1-B296-3E6BB84F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78" y="1865312"/>
            <a:ext cx="7398222" cy="47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8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E670D-A67F-44F2-8CF9-8A0C6D41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" y="442515"/>
            <a:ext cx="3719297" cy="2788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0BDC9-3B2C-4AE4-B60C-4D8C1FBF003B}"/>
              </a:ext>
            </a:extLst>
          </p:cNvPr>
          <p:cNvSpPr/>
          <p:nvPr/>
        </p:nvSpPr>
        <p:spPr>
          <a:xfrm>
            <a:off x="447040" y="3524795"/>
            <a:ext cx="3616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Haphazard data format</a:t>
            </a:r>
          </a:p>
        </p:txBody>
      </p:sp>
    </p:spTree>
    <p:extLst>
      <p:ext uri="{BB962C8B-B14F-4D97-AF65-F5344CB8AC3E}">
        <p14:creationId xmlns:p14="http://schemas.microsoft.com/office/powerpoint/2010/main" val="161973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E670D-A67F-44F2-8CF9-8A0C6D41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" y="442515"/>
            <a:ext cx="3719297" cy="2788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0BDC9-3B2C-4AE4-B60C-4D8C1FBF003B}"/>
              </a:ext>
            </a:extLst>
          </p:cNvPr>
          <p:cNvSpPr/>
          <p:nvPr/>
        </p:nvSpPr>
        <p:spPr>
          <a:xfrm>
            <a:off x="447040" y="3524795"/>
            <a:ext cx="3616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Haphazard data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B8837-7781-4ABC-B651-443ECA6D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4" y="4315915"/>
            <a:ext cx="1293028" cy="1293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F4E783-869C-4BAE-80A1-D664272E577A}"/>
              </a:ext>
            </a:extLst>
          </p:cNvPr>
          <p:cNvSpPr/>
          <p:nvPr/>
        </p:nvSpPr>
        <p:spPr>
          <a:xfrm>
            <a:off x="0" y="5776247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Document file</a:t>
            </a:r>
          </a:p>
        </p:txBody>
      </p:sp>
    </p:spTree>
    <p:extLst>
      <p:ext uri="{BB962C8B-B14F-4D97-AF65-F5344CB8AC3E}">
        <p14:creationId xmlns:p14="http://schemas.microsoft.com/office/powerpoint/2010/main" val="264710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FB9F7-918F-48F0-948E-AD6F62CF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" y="2476817"/>
            <a:ext cx="31337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8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E670D-A67F-44F2-8CF9-8A0C6D41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" y="442515"/>
            <a:ext cx="3719297" cy="2788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0BDC9-3B2C-4AE4-B60C-4D8C1FBF003B}"/>
              </a:ext>
            </a:extLst>
          </p:cNvPr>
          <p:cNvSpPr/>
          <p:nvPr/>
        </p:nvSpPr>
        <p:spPr>
          <a:xfrm>
            <a:off x="447040" y="3524795"/>
            <a:ext cx="3616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Haphazard data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B8837-7781-4ABC-B651-443ECA6D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4" y="4315915"/>
            <a:ext cx="1293028" cy="1293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F4E783-869C-4BAE-80A1-D664272E577A}"/>
              </a:ext>
            </a:extLst>
          </p:cNvPr>
          <p:cNvSpPr/>
          <p:nvPr/>
        </p:nvSpPr>
        <p:spPr>
          <a:xfrm>
            <a:off x="0" y="5776247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Document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4FFBF-E3AA-4607-AB65-151624F1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81" t="35793" r="12987" b="38074"/>
          <a:stretch/>
        </p:blipFill>
        <p:spPr>
          <a:xfrm>
            <a:off x="5082540" y="1161367"/>
            <a:ext cx="4927600" cy="11437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0A5945-BCA7-465E-B5B0-347E76AA4172}"/>
              </a:ext>
            </a:extLst>
          </p:cNvPr>
          <p:cNvSpPr/>
          <p:nvPr/>
        </p:nvSpPr>
        <p:spPr>
          <a:xfrm>
            <a:off x="6312761" y="2324675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file</a:t>
            </a:r>
          </a:p>
        </p:txBody>
      </p:sp>
    </p:spTree>
    <p:extLst>
      <p:ext uri="{BB962C8B-B14F-4D97-AF65-F5344CB8AC3E}">
        <p14:creationId xmlns:p14="http://schemas.microsoft.com/office/powerpoint/2010/main" val="215300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E670D-A67F-44F2-8CF9-8A0C6D41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" y="442515"/>
            <a:ext cx="3719297" cy="2788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0BDC9-3B2C-4AE4-B60C-4D8C1FBF003B}"/>
              </a:ext>
            </a:extLst>
          </p:cNvPr>
          <p:cNvSpPr/>
          <p:nvPr/>
        </p:nvSpPr>
        <p:spPr>
          <a:xfrm>
            <a:off x="447040" y="3524795"/>
            <a:ext cx="3616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Haphazard data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B8837-7781-4ABC-B651-443ECA6D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4" y="4315915"/>
            <a:ext cx="1293028" cy="1293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F4E783-869C-4BAE-80A1-D664272E577A}"/>
              </a:ext>
            </a:extLst>
          </p:cNvPr>
          <p:cNvSpPr/>
          <p:nvPr/>
        </p:nvSpPr>
        <p:spPr>
          <a:xfrm>
            <a:off x="0" y="5776247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Document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4FFBF-E3AA-4607-AB65-151624F1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81" t="35793" r="12987" b="38074"/>
          <a:stretch/>
        </p:blipFill>
        <p:spPr>
          <a:xfrm>
            <a:off x="5082540" y="1161367"/>
            <a:ext cx="4927600" cy="11437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0A5945-BCA7-465E-B5B0-347E76AA4172}"/>
              </a:ext>
            </a:extLst>
          </p:cNvPr>
          <p:cNvSpPr/>
          <p:nvPr/>
        </p:nvSpPr>
        <p:spPr>
          <a:xfrm>
            <a:off x="6312761" y="2324675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file</a:t>
            </a:r>
          </a:p>
        </p:txBody>
      </p:sp>
      <p:pic>
        <p:nvPicPr>
          <p:cNvPr id="2050" name="Picture 2" descr="Video formats: what it is and which one to choose to export? - YouTube">
            <a:extLst>
              <a:ext uri="{FF2B5EF4-FFF2-40B4-BE49-F238E27FC236}">
                <a16:creationId xmlns:a16="http://schemas.microsoft.com/office/drawing/2014/main" id="{DA624206-BB14-4E14-B9B7-96068746A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50000" r="9167" b="25340"/>
          <a:stretch/>
        </p:blipFill>
        <p:spPr bwMode="auto">
          <a:xfrm>
            <a:off x="5019901" y="2989848"/>
            <a:ext cx="5193439" cy="8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485B77-B955-4FC5-BF09-3AF6D40A064B}"/>
              </a:ext>
            </a:extLst>
          </p:cNvPr>
          <p:cNvSpPr/>
          <p:nvPr/>
        </p:nvSpPr>
        <p:spPr>
          <a:xfrm>
            <a:off x="6501170" y="3938492"/>
            <a:ext cx="1890990" cy="37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Video files</a:t>
            </a:r>
          </a:p>
        </p:txBody>
      </p:sp>
    </p:spTree>
    <p:extLst>
      <p:ext uri="{BB962C8B-B14F-4D97-AF65-F5344CB8AC3E}">
        <p14:creationId xmlns:p14="http://schemas.microsoft.com/office/powerpoint/2010/main" val="352961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E670D-A67F-44F2-8CF9-8A0C6D41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18" y="442515"/>
            <a:ext cx="3719297" cy="2788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0BDC9-3B2C-4AE4-B60C-4D8C1FBF003B}"/>
              </a:ext>
            </a:extLst>
          </p:cNvPr>
          <p:cNvSpPr/>
          <p:nvPr/>
        </p:nvSpPr>
        <p:spPr>
          <a:xfrm>
            <a:off x="447040" y="3524795"/>
            <a:ext cx="3616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Haphazard data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B8837-7781-4ABC-B651-443ECA6D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4" y="4315915"/>
            <a:ext cx="1293028" cy="1293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F4E783-869C-4BAE-80A1-D664272E577A}"/>
              </a:ext>
            </a:extLst>
          </p:cNvPr>
          <p:cNvSpPr/>
          <p:nvPr/>
        </p:nvSpPr>
        <p:spPr>
          <a:xfrm>
            <a:off x="0" y="5776247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Document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4FFBF-E3AA-4607-AB65-151624F1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81" t="35793" r="12987" b="38074"/>
          <a:stretch/>
        </p:blipFill>
        <p:spPr>
          <a:xfrm>
            <a:off x="5082540" y="1161367"/>
            <a:ext cx="4927600" cy="11437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0A5945-BCA7-465E-B5B0-347E76AA4172}"/>
              </a:ext>
            </a:extLst>
          </p:cNvPr>
          <p:cNvSpPr/>
          <p:nvPr/>
        </p:nvSpPr>
        <p:spPr>
          <a:xfrm>
            <a:off x="6312761" y="2324675"/>
            <a:ext cx="2219960" cy="46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file</a:t>
            </a:r>
          </a:p>
        </p:txBody>
      </p:sp>
      <p:pic>
        <p:nvPicPr>
          <p:cNvPr id="2050" name="Picture 2" descr="Video formats: what it is and which one to choose to export? - YouTube">
            <a:extLst>
              <a:ext uri="{FF2B5EF4-FFF2-40B4-BE49-F238E27FC236}">
                <a16:creationId xmlns:a16="http://schemas.microsoft.com/office/drawing/2014/main" id="{DA624206-BB14-4E14-B9B7-96068746A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50000" r="9167" b="25340"/>
          <a:stretch/>
        </p:blipFill>
        <p:spPr bwMode="auto">
          <a:xfrm>
            <a:off x="5019901" y="2989848"/>
            <a:ext cx="5193439" cy="8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485B77-B955-4FC5-BF09-3AF6D40A064B}"/>
              </a:ext>
            </a:extLst>
          </p:cNvPr>
          <p:cNvSpPr/>
          <p:nvPr/>
        </p:nvSpPr>
        <p:spPr>
          <a:xfrm>
            <a:off x="6501170" y="3938492"/>
            <a:ext cx="1890990" cy="37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Video files</a:t>
            </a:r>
          </a:p>
        </p:txBody>
      </p:sp>
      <p:pic>
        <p:nvPicPr>
          <p:cNvPr id="2052" name="Picture 4" descr="Facebook Icon Vector Art, Icons, and Graphics for Free Download">
            <a:extLst>
              <a:ext uri="{FF2B5EF4-FFF2-40B4-BE49-F238E27FC236}">
                <a16:creationId xmlns:a16="http://schemas.microsoft.com/office/drawing/2014/main" id="{18706363-0FC8-44FA-A35E-6E0294C92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" t="16649" r="7188" b="18213"/>
          <a:stretch/>
        </p:blipFill>
        <p:spPr bwMode="auto">
          <a:xfrm>
            <a:off x="5481401" y="4397467"/>
            <a:ext cx="4020739" cy="180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9C4019-A1B8-4A96-A2BF-F83ACAE6EADA}"/>
              </a:ext>
            </a:extLst>
          </p:cNvPr>
          <p:cNvSpPr/>
          <p:nvPr/>
        </p:nvSpPr>
        <p:spPr>
          <a:xfrm>
            <a:off x="6546275" y="6276965"/>
            <a:ext cx="1890990" cy="37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70046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unstructured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0B8DF-3C6E-41B9-913E-1F9C741F9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5699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Bahnschrift" panose="020B0502040204020203" pitchFamily="34" charset="0"/>
              </a:rPr>
              <a:t> Modern-day data generated from different applications, services, or sources are a combination of structured and unstructured both. </a:t>
            </a:r>
          </a:p>
          <a:p>
            <a:r>
              <a:rPr lang="en-US" sz="3600" b="0" i="0" dirty="0">
                <a:effectLst/>
                <a:latin typeface="Bahnschrift" panose="020B0502040204020203" pitchFamily="34" charset="0"/>
              </a:rPr>
              <a:t>So, you will need something to store such data to make your application work properly. NoSQL based languages and scripts can help in this regard.</a:t>
            </a:r>
            <a:endParaRPr lang="en-IN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9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09D8-214D-4B25-B273-865A7FF4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40" y="0"/>
            <a:ext cx="8610600" cy="1293028"/>
          </a:xfrm>
        </p:spPr>
        <p:txBody>
          <a:bodyPr/>
          <a:lstStyle/>
          <a:p>
            <a:r>
              <a:rPr lang="en-IN" dirty="0"/>
              <a:t>Difference between structure and unstructured data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37B7473-14C1-46FB-8FD9-F58256914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663649"/>
              </p:ext>
            </p:extLst>
          </p:nvPr>
        </p:nvGraphicFramePr>
        <p:xfrm>
          <a:off x="340360" y="1293028"/>
          <a:ext cx="11750040" cy="5423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5020">
                  <a:extLst>
                    <a:ext uri="{9D8B030D-6E8A-4147-A177-3AD203B41FA5}">
                      <a16:colId xmlns:a16="http://schemas.microsoft.com/office/drawing/2014/main" val="1042017315"/>
                    </a:ext>
                  </a:extLst>
                </a:gridCol>
                <a:gridCol w="5875020">
                  <a:extLst>
                    <a:ext uri="{9D8B030D-6E8A-4147-A177-3AD203B41FA5}">
                      <a16:colId xmlns:a16="http://schemas.microsoft.com/office/drawing/2014/main" val="2695602740"/>
                    </a:ext>
                  </a:extLst>
                </a:gridCol>
              </a:tblGrid>
              <a:tr h="409336"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Bahnschrift" panose="020B0502040204020203" pitchFamily="34" charset="0"/>
                        </a:rPr>
                        <a:t>Unstructured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44664"/>
                  </a:ext>
                </a:extLst>
              </a:tr>
              <a:tr h="40933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based on a relational database.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based on character and binary data.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66451"/>
                  </a:ext>
                </a:extLst>
              </a:tr>
              <a:tr h="717739">
                <a:tc>
                  <a:txBody>
                    <a:bodyPr/>
                    <a:lstStyle/>
                    <a:p>
                      <a:pPr algn="just" fontAlgn="t"/>
                      <a:br>
                        <a:rPr lang="en-US" dirty="0">
                          <a:solidFill>
                            <a:srgbClr val="333333"/>
                          </a:solidFill>
                          <a:effectLst/>
                          <a:latin typeface="Bahnschrift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Bahnschrift" panose="020B0502040204020203" pitchFamily="34" charset="0"/>
                        </a:rPr>
                        <a:t>Structured data is less flexible and schema-dependent.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There is an absence of schema, so it is more flexible.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87"/>
                  </a:ext>
                </a:extLst>
              </a:tr>
              <a:tr h="40933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hard to scale database schema.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more scalable.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130591"/>
                  </a:ext>
                </a:extLst>
              </a:tr>
              <a:tr h="40933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very robust.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less robust.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356338"/>
                  </a:ext>
                </a:extLst>
              </a:tr>
              <a:tr h="100932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Here, we can perform a structured query that allows complex joining, so the performance is higher.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While in unstructured data, textual queries are possible, the performance is lower than semi-structured and structured data.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68694"/>
                  </a:ext>
                </a:extLst>
              </a:tr>
              <a:tr h="100932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Structured data is quantitative, i.e., it consists of hard numbers or things that can be counted.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qualitative, as it cannot be processed and analyzed using conventional tools.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772422"/>
                  </a:ext>
                </a:extLst>
              </a:tr>
              <a:tr h="40933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has a predefined format.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has a variety of formats, i.e., it comes in a variety of shapes and sizes.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74224"/>
                  </a:ext>
                </a:extLst>
              </a:tr>
              <a:tr h="409336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It is easy to search.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Searching for unstructured data is more difficult.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3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F0DD-A225-43CB-8FC6-B2159A1A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databases in NoSQL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9B2BA-E5A3-4FDA-AE6B-D8333871D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210115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0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DBDD0-C27F-4856-A920-7A05749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0" t="54558" r="5069" b="8530"/>
          <a:stretch/>
        </p:blipFill>
        <p:spPr>
          <a:xfrm>
            <a:off x="1645920" y="1014464"/>
            <a:ext cx="3994536" cy="3984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13349-5EC3-4E8F-82BB-EAB5DDB1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587" y="2747645"/>
            <a:ext cx="10490200" cy="95567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" panose="020B0502040204020203" pitchFamily="34" charset="0"/>
              </a:rPr>
              <a:t>Document Type Database</a:t>
            </a:r>
          </a:p>
        </p:txBody>
      </p:sp>
    </p:spTree>
    <p:extLst>
      <p:ext uri="{BB962C8B-B14F-4D97-AF65-F5344CB8AC3E}">
        <p14:creationId xmlns:p14="http://schemas.microsoft.com/office/powerpoint/2010/main" val="58856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DBDD0-C27F-4856-A920-7A05749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0" t="54558" r="5069" b="8530"/>
          <a:stretch/>
        </p:blipFill>
        <p:spPr>
          <a:xfrm>
            <a:off x="1645920" y="1014464"/>
            <a:ext cx="3994536" cy="3984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13349-5EC3-4E8F-82BB-EAB5DDB1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07" y="5236845"/>
            <a:ext cx="5142653" cy="6813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" panose="020B0502040204020203" pitchFamily="34" charset="0"/>
              </a:rPr>
              <a:t>Document Type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C3F7A-9190-4029-B652-443EC952E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46" t="2962" b="13704"/>
          <a:stretch/>
        </p:blipFill>
        <p:spPr>
          <a:xfrm>
            <a:off x="7853681" y="1772942"/>
            <a:ext cx="2692399" cy="41452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094C06-7026-4DF2-B520-1F3C2D17C788}"/>
              </a:ext>
            </a:extLst>
          </p:cNvPr>
          <p:cNvSpPr/>
          <p:nvPr/>
        </p:nvSpPr>
        <p:spPr>
          <a:xfrm>
            <a:off x="8305800" y="883920"/>
            <a:ext cx="178816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944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DBDD0-C27F-4856-A920-7A05749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0" t="54558" r="5069" b="8530"/>
          <a:stretch/>
        </p:blipFill>
        <p:spPr>
          <a:xfrm>
            <a:off x="1645920" y="1014464"/>
            <a:ext cx="3994536" cy="3984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13349-5EC3-4E8F-82BB-EAB5DDB1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07" y="5236845"/>
            <a:ext cx="5142653" cy="6813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" panose="020B0502040204020203" pitchFamily="34" charset="0"/>
              </a:rPr>
              <a:t>Document Type Database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094C06-7026-4DF2-B520-1F3C2D17C788}"/>
              </a:ext>
            </a:extLst>
          </p:cNvPr>
          <p:cNvSpPr/>
          <p:nvPr/>
        </p:nvSpPr>
        <p:spPr>
          <a:xfrm>
            <a:off x="8305800" y="883920"/>
            <a:ext cx="178816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48206-7B7A-46E3-A86D-02893F01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35" y="1704606"/>
            <a:ext cx="5111290" cy="32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4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DBDD0-C27F-4856-A920-7A05749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0" t="54558" r="5069" b="8530"/>
          <a:stretch/>
        </p:blipFill>
        <p:spPr>
          <a:xfrm>
            <a:off x="1645920" y="1014464"/>
            <a:ext cx="3994536" cy="3984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13349-5EC3-4E8F-82BB-EAB5DDB1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07" y="5236845"/>
            <a:ext cx="5142653" cy="6813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" panose="020B0502040204020203" pitchFamily="34" charset="0"/>
              </a:rPr>
              <a:t>Document Type Database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094C06-7026-4DF2-B520-1F3C2D17C788}"/>
              </a:ext>
            </a:extLst>
          </p:cNvPr>
          <p:cNvSpPr/>
          <p:nvPr/>
        </p:nvSpPr>
        <p:spPr>
          <a:xfrm>
            <a:off x="8305800" y="883920"/>
            <a:ext cx="178816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558F98-6E1C-4619-B0E6-E27C623E996D}"/>
              </a:ext>
            </a:extLst>
          </p:cNvPr>
          <p:cNvSpPr/>
          <p:nvPr/>
        </p:nvSpPr>
        <p:spPr>
          <a:xfrm>
            <a:off x="8356600" y="2103120"/>
            <a:ext cx="187960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Bahnschrift" panose="020B0502040204020203" pitchFamily="34" charset="0"/>
              </a:rPr>
              <a:t>JSON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FF95-1B22-4BC3-9255-11CBA1F0FA6C}"/>
              </a:ext>
            </a:extLst>
          </p:cNvPr>
          <p:cNvSpPr/>
          <p:nvPr/>
        </p:nvSpPr>
        <p:spPr>
          <a:xfrm>
            <a:off x="8305800" y="3129280"/>
            <a:ext cx="187960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Bahnschrift" panose="020B0502040204020203" pitchFamily="34" charset="0"/>
              </a:rPr>
              <a:t>BSON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A7797-C49D-4DF6-92D9-F7EBD6ACACB1}"/>
              </a:ext>
            </a:extLst>
          </p:cNvPr>
          <p:cNvSpPr/>
          <p:nvPr/>
        </p:nvSpPr>
        <p:spPr>
          <a:xfrm>
            <a:off x="8255000" y="4155440"/>
            <a:ext cx="1879600" cy="5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Bahnschrift" panose="020B0502040204020203" pitchFamily="34" charset="0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34093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FB9F7-918F-48F0-948E-AD6F62CF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" y="2476817"/>
            <a:ext cx="3133725" cy="145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FEEDB-9879-49C0-8D50-6920B74B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067342"/>
            <a:ext cx="3606800" cy="1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DBDD0-C27F-4856-A920-7A05749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0" t="54558" r="5069" b="8530"/>
          <a:stretch/>
        </p:blipFill>
        <p:spPr>
          <a:xfrm>
            <a:off x="1645920" y="1014464"/>
            <a:ext cx="3994536" cy="3984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13349-5EC3-4E8F-82BB-EAB5DDB1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07" y="5236845"/>
            <a:ext cx="5142653" cy="6813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" panose="020B0502040204020203" pitchFamily="34" charset="0"/>
              </a:rPr>
              <a:t>Document Type Database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094C06-7026-4DF2-B520-1F3C2D17C788}"/>
              </a:ext>
            </a:extLst>
          </p:cNvPr>
          <p:cNvSpPr/>
          <p:nvPr/>
        </p:nvSpPr>
        <p:spPr>
          <a:xfrm>
            <a:off x="8305800" y="883920"/>
            <a:ext cx="178816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558F98-6E1C-4619-B0E6-E27C623E996D}"/>
              </a:ext>
            </a:extLst>
          </p:cNvPr>
          <p:cNvSpPr/>
          <p:nvPr/>
        </p:nvSpPr>
        <p:spPr>
          <a:xfrm>
            <a:off x="7444740" y="2103120"/>
            <a:ext cx="3510280" cy="289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E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lements can be accessed by using the index value</a:t>
            </a:r>
            <a:endParaRPr lang="en-IN" sz="32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05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DBDD0-C27F-4856-A920-7A05749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0" t="54558" r="5069" b="8530"/>
          <a:stretch/>
        </p:blipFill>
        <p:spPr>
          <a:xfrm>
            <a:off x="1645920" y="1014464"/>
            <a:ext cx="3994536" cy="39842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13349-5EC3-4E8F-82BB-EAB5DDB16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07" y="5236845"/>
            <a:ext cx="5142653" cy="68135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Bahnschrift" panose="020B0502040204020203" pitchFamily="34" charset="0"/>
              </a:rPr>
              <a:t>Document Type Database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094C06-7026-4DF2-B520-1F3C2D17C788}"/>
              </a:ext>
            </a:extLst>
          </p:cNvPr>
          <p:cNvSpPr/>
          <p:nvPr/>
        </p:nvSpPr>
        <p:spPr>
          <a:xfrm>
            <a:off x="5821680" y="629920"/>
            <a:ext cx="5252720" cy="163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Key features of documents database:</a:t>
            </a:r>
            <a:endParaRPr lang="en-IN" sz="2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84D79-084F-4FB0-90B2-4DAECBBCCF0B}"/>
              </a:ext>
            </a:extLst>
          </p:cNvPr>
          <p:cNvSpPr txBox="1"/>
          <p:nvPr/>
        </p:nvSpPr>
        <p:spPr>
          <a:xfrm>
            <a:off x="5640456" y="2397948"/>
            <a:ext cx="65515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effectLst/>
                <a:latin typeface="Bahnschrift" panose="020B0502040204020203" pitchFamily="34" charset="0"/>
              </a:rPr>
              <a:t>Flexible schema</a:t>
            </a:r>
          </a:p>
          <a:p>
            <a:r>
              <a:rPr lang="en-IN" sz="3200" b="0" i="0" dirty="0">
                <a:effectLst/>
                <a:latin typeface="Bahnschrift" panose="020B0502040204020203" pitchFamily="34" charset="0"/>
              </a:rPr>
              <a:t>Faster creation and maintenance</a:t>
            </a:r>
            <a:endParaRPr lang="en-IN" sz="3200" dirty="0">
              <a:latin typeface="Bahnschrift" panose="020B0502040204020203" pitchFamily="34" charset="0"/>
            </a:endParaRPr>
          </a:p>
          <a:p>
            <a:r>
              <a:rPr lang="en-IN" sz="3200" b="0" i="0" dirty="0">
                <a:effectLst/>
                <a:latin typeface="Bahnschrift" panose="020B0502040204020203" pitchFamily="34" charset="0"/>
              </a:rPr>
              <a:t>No foreign keys</a:t>
            </a:r>
          </a:p>
          <a:p>
            <a:r>
              <a:rPr lang="en-IN" sz="3200" b="0" i="0" dirty="0">
                <a:effectLst/>
                <a:latin typeface="Bahnschrift" panose="020B0502040204020203" pitchFamily="34" charset="0"/>
              </a:rPr>
              <a:t>Open formats </a:t>
            </a:r>
            <a:endParaRPr lang="en-IN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745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F5CB-5EBB-4D1C-B8EA-82CBAEF7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Key-Value Stores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EEA580-9A36-45A2-8F9D-F5316F96E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42" t="15669" r="56990" b="47975"/>
          <a:stretch/>
        </p:blipFill>
        <p:spPr>
          <a:xfrm>
            <a:off x="741679" y="1897380"/>
            <a:ext cx="4220581" cy="4310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2F9ED-AC9F-44F1-BB87-817E7E7BE80B}"/>
              </a:ext>
            </a:extLst>
          </p:cNvPr>
          <p:cNvSpPr txBox="1"/>
          <p:nvPr/>
        </p:nvSpPr>
        <p:spPr>
          <a:xfrm>
            <a:off x="5811520" y="2057400"/>
            <a:ext cx="348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Bahnschrift" panose="020B0502040204020203" pitchFamily="34" charset="0"/>
              </a:rPr>
              <a:t>1. nonrelational database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B720D-1B34-4C47-828B-7B0CED36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12" y="3181032"/>
            <a:ext cx="3838575" cy="265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351DA-62D1-4E20-9A23-B382747FAD3E}"/>
              </a:ext>
            </a:extLst>
          </p:cNvPr>
          <p:cNvSpPr txBox="1"/>
          <p:nvPr/>
        </p:nvSpPr>
        <p:spPr>
          <a:xfrm>
            <a:off x="5903912" y="2811701"/>
            <a:ext cx="348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Bahnschrift" panose="020B0502040204020203" pitchFamily="34" charset="0"/>
              </a:rPr>
              <a:t>2.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F5CB-5EBB-4D1C-B8EA-82CBAEF7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Column oriented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351DA-62D1-4E20-9A23-B382747FAD3E}"/>
              </a:ext>
            </a:extLst>
          </p:cNvPr>
          <p:cNvSpPr txBox="1"/>
          <p:nvPr/>
        </p:nvSpPr>
        <p:spPr>
          <a:xfrm>
            <a:off x="5903912" y="2811701"/>
            <a:ext cx="348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Bahnschrift" panose="020B0502040204020203" pitchFamily="34" charset="0"/>
              </a:rPr>
              <a:t>2.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5D5289-7778-41F0-B9F9-85273614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66" t="17671" r="1156" b="47318"/>
          <a:stretch/>
        </p:blipFill>
        <p:spPr>
          <a:xfrm>
            <a:off x="416561" y="2547451"/>
            <a:ext cx="3690758" cy="3030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671E4C-226D-4454-88B1-4A5EC451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27" y="2386012"/>
            <a:ext cx="6896424" cy="40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17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F5CB-5EBB-4D1C-B8EA-82CBAEF7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 based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351DA-62D1-4E20-9A23-B382747FAD3E}"/>
              </a:ext>
            </a:extLst>
          </p:cNvPr>
          <p:cNvSpPr txBox="1"/>
          <p:nvPr/>
        </p:nvSpPr>
        <p:spPr>
          <a:xfrm>
            <a:off x="5903912" y="2811701"/>
            <a:ext cx="348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Bahnschrift" panose="020B0502040204020203" pitchFamily="34" charset="0"/>
              </a:rPr>
              <a:t>2.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5879B0-86B5-43EF-AD27-69D9E021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36" y="2466925"/>
            <a:ext cx="3263687" cy="33750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19FAB-AB33-408F-A55F-B759336E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2466925"/>
            <a:ext cx="7711440" cy="371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4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F5CB-5EBB-4D1C-B8EA-82CBAEF7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NOSQL 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9795E-7955-4E4D-952C-9D0B7B20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757680"/>
            <a:ext cx="10977880" cy="4623565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500" b="0" i="0" dirty="0">
                <a:effectLst/>
                <a:latin typeface="Bahnschrift" panose="020B0502040204020203" pitchFamily="34" charset="0"/>
              </a:rPr>
              <a:t>It allows developers to create large volumes of structured, semi-structured as well as unstructured data for making the application diverse and not restricting its use because of the type of data being used within the application.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2500" b="0" i="0" dirty="0">
                <a:effectLst/>
                <a:latin typeface="Bahnschrift" panose="020B0502040204020203" pitchFamily="34" charset="0"/>
              </a:rPr>
              <a:t>It also allows agile development; rapid iteration along with frequent code pushes, which makes it more popular.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2500" b="0" i="0" dirty="0">
                <a:effectLst/>
                <a:latin typeface="Bahnschrift" panose="020B0502040204020203" pitchFamily="34" charset="0"/>
              </a:rPr>
              <a:t>It can be used with object-oriented programming (OOP), which makes it easy to use with flexibility.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en-US" sz="2500" b="0" i="0" dirty="0">
                <a:effectLst/>
                <a:latin typeface="Bahnschrift" panose="020B0502040204020203" pitchFamily="34" charset="0"/>
              </a:rPr>
              <a:t>Data can be stored more efficiently, making it less expensive, providing massive architecture.</a:t>
            </a:r>
          </a:p>
          <a:p>
            <a:pPr algn="just"/>
            <a:endParaRPr lang="en-US" sz="2500" b="0" i="0" dirty="0">
              <a:effectLst/>
              <a:latin typeface="Bahnschrift" panose="020B0502040204020203" pitchFamily="34" charset="0"/>
            </a:endParaRPr>
          </a:p>
          <a:p>
            <a:pPr marL="457200" indent="-457200" algn="just">
              <a:buAutoNum type="arabicPeriod"/>
            </a:pPr>
            <a:endParaRPr lang="en-US" sz="2500" b="0" i="0" dirty="0">
              <a:effectLst/>
              <a:latin typeface="Bahnschrift" panose="020B0502040204020203" pitchFamily="34" charset="0"/>
            </a:endParaRPr>
          </a:p>
          <a:p>
            <a:pPr marL="0" indent="0" algn="just">
              <a:buNone/>
            </a:pPr>
            <a:endParaRPr lang="en-IN" sz="25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3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F5CB-5EBB-4D1C-B8EA-82CBAEF7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NOSQL 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9795E-7955-4E4D-952C-9D0B7B20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757680"/>
            <a:ext cx="10977880" cy="462356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Bahnschrift" panose="020B0502040204020203" pitchFamily="34" charset="0"/>
              </a:rPr>
              <a:t>NoSQL Database is a more simpler and easy to use database server, when compared to those of relational databases.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Bahnschrift" panose="020B0502040204020203" pitchFamily="34" charset="0"/>
              </a:rPr>
              <a:t>NoSQL Database facilitates fast data storage and retrieval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002387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D541-9122-4EC9-B671-438548AB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3E0E-F574-437E-9FC7-FCAB0EAB9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7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FB9F7-918F-48F0-948E-AD6F62CF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" y="2476817"/>
            <a:ext cx="3133725" cy="145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FEEDB-9879-49C0-8D50-6920B74B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067342"/>
            <a:ext cx="3606800" cy="18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61557-37E1-4449-95D4-58539FD06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610" y="2405379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3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FB9F7-918F-48F0-948E-AD6F62CF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" y="2476817"/>
            <a:ext cx="3133725" cy="1457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FEEDB-9879-49C0-8D50-6920B74B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067342"/>
            <a:ext cx="3606800" cy="18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61557-37E1-4449-95D4-58539FD06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610" y="2405379"/>
            <a:ext cx="28575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BC157-6E83-4BE1-8844-C9F9C687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" y="4800600"/>
            <a:ext cx="41243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BC157-6E83-4BE1-8844-C9F9C687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57" y="2324100"/>
            <a:ext cx="4124325" cy="1104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64F733-BA66-477D-89B7-BF79EBF00966}"/>
              </a:ext>
            </a:extLst>
          </p:cNvPr>
          <p:cNvSpPr/>
          <p:nvPr/>
        </p:nvSpPr>
        <p:spPr>
          <a:xfrm>
            <a:off x="284480" y="4135119"/>
            <a:ext cx="11775440" cy="2428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MongoDB is one of the most accepted NoSQL database and stores data in a JSON structure.</a:t>
            </a:r>
            <a:endParaRPr lang="en-IN" sz="5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6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nosql</a:t>
            </a:r>
            <a:r>
              <a:rPr lang="en-IN" dirty="0"/>
              <a:t> 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4F733-BA66-477D-89B7-BF79EBF00966}"/>
              </a:ext>
            </a:extLst>
          </p:cNvPr>
          <p:cNvSpPr/>
          <p:nvPr/>
        </p:nvSpPr>
        <p:spPr>
          <a:xfrm>
            <a:off x="3230880" y="4917440"/>
            <a:ext cx="5963920" cy="1293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Managing massive collection of unstructured data</a:t>
            </a:r>
            <a:endParaRPr lang="en-IN" sz="32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E018-87B5-4F73-8BF5-25B7A27B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3" t="28603" r="33385" b="16471"/>
          <a:stretch/>
        </p:blipFill>
        <p:spPr>
          <a:xfrm>
            <a:off x="4597400" y="1828800"/>
            <a:ext cx="31496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8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this NoSQL term came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4F733-BA66-477D-89B7-BF79EBF00966}"/>
              </a:ext>
            </a:extLst>
          </p:cNvPr>
          <p:cNvSpPr/>
          <p:nvPr/>
        </p:nvSpPr>
        <p:spPr>
          <a:xfrm>
            <a:off x="3241040" y="3190240"/>
            <a:ext cx="2143760" cy="1209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0" i="0" dirty="0">
                <a:solidFill>
                  <a:schemeClr val="tx1"/>
                </a:solidFill>
                <a:effectLst/>
                <a:latin typeface="Inter"/>
              </a:rPr>
              <a:t>non SQL</a:t>
            </a:r>
            <a:endParaRPr lang="en-IN" sz="32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D56F2-F698-465F-BE52-5BBBE2A95E60}"/>
              </a:ext>
            </a:extLst>
          </p:cNvPr>
          <p:cNvSpPr/>
          <p:nvPr/>
        </p:nvSpPr>
        <p:spPr>
          <a:xfrm>
            <a:off x="6908800" y="3190240"/>
            <a:ext cx="2946400" cy="1209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0" i="0" dirty="0">
                <a:solidFill>
                  <a:schemeClr val="tx1"/>
                </a:solidFill>
                <a:effectLst/>
                <a:latin typeface="Inter"/>
              </a:rPr>
              <a:t>nonrelational</a:t>
            </a:r>
            <a:endParaRPr lang="en-IN" sz="32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00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10-0668-4DFF-8D9C-D3B73FA7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kind of issues relational database are unable to solve?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620A5-5E76-423A-8F0A-342CE7078258}"/>
              </a:ext>
            </a:extLst>
          </p:cNvPr>
          <p:cNvSpPr txBox="1"/>
          <p:nvPr/>
        </p:nvSpPr>
        <p:spPr>
          <a:xfrm>
            <a:off x="721360" y="2967334"/>
            <a:ext cx="112674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0" i="0" dirty="0">
                <a:effectLst/>
                <a:latin typeface="Bahnschrift" panose="020B0502040204020203" pitchFamily="34" charset="0"/>
              </a:rPr>
              <a:t>A dynamic change in the nature of data - i.e., nowadays data are in structured, semi-structured, nonstructured as well as polymorphic in type.</a:t>
            </a:r>
          </a:p>
          <a:p>
            <a:endParaRPr lang="en-IN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1495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245</TotalTime>
  <Words>777</Words>
  <Application>Microsoft Office PowerPoint</Application>
  <PresentationFormat>Widescreen</PresentationFormat>
  <Paragraphs>118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Bahnschrift</vt:lpstr>
      <vt:lpstr>Century Gothic</vt:lpstr>
      <vt:lpstr>Inter</vt:lpstr>
      <vt:lpstr>Vapor Trail</vt:lpstr>
      <vt:lpstr>Introduction to nosql</vt:lpstr>
      <vt:lpstr>Introduction</vt:lpstr>
      <vt:lpstr>Introduction</vt:lpstr>
      <vt:lpstr>Introduction</vt:lpstr>
      <vt:lpstr>Introduction</vt:lpstr>
      <vt:lpstr>Introduction</vt:lpstr>
      <vt:lpstr>What is nosql database</vt:lpstr>
      <vt:lpstr>Where this NoSQL term came ?</vt:lpstr>
      <vt:lpstr>What kind of issues relational database are unable to solve?</vt:lpstr>
      <vt:lpstr>What kind of issues relational database are unable to solve?</vt:lpstr>
      <vt:lpstr>What kind of issues relational database are unable to solve?</vt:lpstr>
      <vt:lpstr>What kind of data can be easily analysed by nosql?</vt:lpstr>
      <vt:lpstr>NOSQL is intented to overcome the :-</vt:lpstr>
      <vt:lpstr>NOSQL is intented to overcome the :-</vt:lpstr>
      <vt:lpstr>Structured vs unstructured data</vt:lpstr>
      <vt:lpstr>Structured vs unstructured data</vt:lpstr>
      <vt:lpstr>Structured data</vt:lpstr>
      <vt:lpstr>unstructured data</vt:lpstr>
      <vt:lpstr>unstructured data</vt:lpstr>
      <vt:lpstr>unstructured data</vt:lpstr>
      <vt:lpstr>unstructured data</vt:lpstr>
      <vt:lpstr>unstructured data</vt:lpstr>
      <vt:lpstr>unstructured data</vt:lpstr>
      <vt:lpstr>Difference between structure and unstructured data</vt:lpstr>
      <vt:lpstr>Types of databases in NoSQL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Key-Value Stores</vt:lpstr>
      <vt:lpstr>Column oriented database</vt:lpstr>
      <vt:lpstr>Graph based database</vt:lpstr>
      <vt:lpstr>Benefits of NOSQL DATA TYPE</vt:lpstr>
      <vt:lpstr>Benefits of NOSQL DATA 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nosql</dc:title>
  <dc:creator>Rajni Bhalla</dc:creator>
  <cp:lastModifiedBy>Rajni Bhalla</cp:lastModifiedBy>
  <cp:revision>71</cp:revision>
  <dcterms:created xsi:type="dcterms:W3CDTF">2022-09-23T05:01:13Z</dcterms:created>
  <dcterms:modified xsi:type="dcterms:W3CDTF">2022-09-24T03:54:19Z</dcterms:modified>
</cp:coreProperties>
</file>